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63" r:id="rId4"/>
    <p:sldId id="258" r:id="rId5"/>
    <p:sldId id="260" r:id="rId6"/>
    <p:sldId id="261" r:id="rId7"/>
    <p:sldId id="264" r:id="rId8"/>
    <p:sldId id="265" r:id="rId9"/>
    <p:sldId id="259" r:id="rId10"/>
    <p:sldId id="26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629" y="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a:xfrm>
            <a:off x="2692397" y="5037663"/>
            <a:ext cx="5214635" cy="279400"/>
          </a:xfrm>
        </p:spPr>
        <p:txBody>
          <a:bodyPr/>
          <a:lstStyle/>
          <a:p>
            <a:endParaRPr lang="en-GB"/>
          </a:p>
        </p:txBody>
      </p:sp>
      <p:sp>
        <p:nvSpPr>
          <p:cNvPr id="6" name="Slide Number Placeholder 5"/>
          <p:cNvSpPr>
            <a:spLocks noGrp="1"/>
          </p:cNvSpPr>
          <p:nvPr>
            <p:ph type="sldNum" sz="quarter" idx="12"/>
          </p:nvPr>
        </p:nvSpPr>
        <p:spPr>
          <a:xfrm>
            <a:off x="8956900" y="5037663"/>
            <a:ext cx="551167" cy="279400"/>
          </a:xfrm>
        </p:spPr>
        <p:txBody>
          <a:bodyPr/>
          <a:lstStyle/>
          <a:p>
            <a:fld id="{9B7F2DAF-C83A-4775-B3D7-1091DED8AED3}" type="slidenum">
              <a:rPr lang="en-GB" smtClean="0"/>
              <a:t>‹#›</a:t>
            </a:fld>
            <a:endParaRPr lang="en-GB"/>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0096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0E190C-580A-460F-8655-7F9A9F7D928E}" type="datetimeFigureOut">
              <a:rPr lang="en-GB" smtClean="0"/>
              <a:t>29/06/2017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B7F2DAF-C83A-4775-B3D7-1091DED8AED3}" type="slidenum">
              <a:rPr lang="en-GB" smtClean="0"/>
              <a:t>‹#›</a:t>
            </a:fld>
            <a:endParaRPr lang="en-GB"/>
          </a:p>
        </p:txBody>
      </p:sp>
    </p:spTree>
    <p:extLst>
      <p:ext uri="{BB962C8B-B14F-4D97-AF65-F5344CB8AC3E}">
        <p14:creationId xmlns:p14="http://schemas.microsoft.com/office/powerpoint/2010/main" val="3257466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7663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7181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spTree>
    <p:extLst>
      <p:ext uri="{BB962C8B-B14F-4D97-AF65-F5344CB8AC3E}">
        <p14:creationId xmlns:p14="http://schemas.microsoft.com/office/powerpoint/2010/main" val="8123889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37875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94600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9778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7562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spTree>
    <p:extLst>
      <p:ext uri="{BB962C8B-B14F-4D97-AF65-F5344CB8AC3E}">
        <p14:creationId xmlns:p14="http://schemas.microsoft.com/office/powerpoint/2010/main" val="392030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0E190C-580A-460F-8655-7F9A9F7D928E}" type="datetimeFigureOut">
              <a:rPr lang="en-GB" smtClean="0"/>
              <a:t>29/06/2017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B7F2DAF-C83A-4775-B3D7-1091DED8AED3}" type="slidenum">
              <a:rPr lang="en-GB" smtClean="0"/>
              <a:t>‹#›</a:t>
            </a:fld>
            <a:endParaRPr lang="en-GB"/>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237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F0E190C-580A-460F-8655-7F9A9F7D928E}" type="datetimeFigureOut">
              <a:rPr lang="en-GB" smtClean="0"/>
              <a:t>29/06/2017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B7F2DAF-C83A-4775-B3D7-1091DED8AED3}" type="slidenum">
              <a:rPr lang="en-GB" smtClean="0"/>
              <a:t>‹#›</a:t>
            </a:fld>
            <a:endParaRPr lang="en-GB"/>
          </a:p>
        </p:txBody>
      </p:sp>
    </p:spTree>
    <p:extLst>
      <p:ext uri="{BB962C8B-B14F-4D97-AF65-F5344CB8AC3E}">
        <p14:creationId xmlns:p14="http://schemas.microsoft.com/office/powerpoint/2010/main" val="608051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0E190C-580A-460F-8655-7F9A9F7D928E}" type="datetimeFigureOut">
              <a:rPr lang="en-GB" smtClean="0"/>
              <a:t>29/06/2017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B7F2DAF-C83A-4775-B3D7-1091DED8AED3}" type="slidenum">
              <a:rPr lang="en-GB" smtClean="0"/>
              <a:t>‹#›</a:t>
            </a:fld>
            <a:endParaRPr lang="en-GB"/>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887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F0E190C-580A-460F-8655-7F9A9F7D928E}" type="datetimeFigureOut">
              <a:rPr lang="en-GB" smtClean="0"/>
              <a:t>29/06/2017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B7F2DAF-C83A-4775-B3D7-1091DED8AED3}" type="slidenum">
              <a:rPr lang="en-GB" smtClean="0"/>
              <a:t>‹#›</a:t>
            </a:fld>
            <a:endParaRPr lang="en-GB"/>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4520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0E190C-580A-460F-8655-7F9A9F7D928E}" type="datetimeFigureOut">
              <a:rPr lang="en-GB" smtClean="0"/>
              <a:t>29/06/2017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B7F2DAF-C83A-4775-B3D7-1091DED8AED3}" type="slidenum">
              <a:rPr lang="en-GB" smtClean="0"/>
              <a:t>‹#›</a:t>
            </a:fld>
            <a:endParaRPr lang="en-GB"/>
          </a:p>
        </p:txBody>
      </p:sp>
    </p:spTree>
    <p:extLst>
      <p:ext uri="{BB962C8B-B14F-4D97-AF65-F5344CB8AC3E}">
        <p14:creationId xmlns:p14="http://schemas.microsoft.com/office/powerpoint/2010/main" val="143258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0E190C-580A-460F-8655-7F9A9F7D928E}" type="datetimeFigureOut">
              <a:rPr lang="en-GB" smtClean="0"/>
              <a:t>29/06/2017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B7F2DAF-C83A-4775-B3D7-1091DED8AED3}" type="slidenum">
              <a:rPr lang="en-GB" smtClean="0"/>
              <a:t>‹#›</a:t>
            </a:fld>
            <a:endParaRPr lang="en-GB"/>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5213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0E190C-580A-460F-8655-7F9A9F7D928E}" type="datetimeFigureOut">
              <a:rPr lang="en-GB" smtClean="0"/>
              <a:t>29/06/2017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B7F2DAF-C83A-4775-B3D7-1091DED8AED3}" type="slidenum">
              <a:rPr lang="en-GB" smtClean="0"/>
              <a:t>‹#›</a:t>
            </a:fld>
            <a:endParaRPr lang="en-GB"/>
          </a:p>
        </p:txBody>
      </p:sp>
    </p:spTree>
    <p:extLst>
      <p:ext uri="{BB962C8B-B14F-4D97-AF65-F5344CB8AC3E}">
        <p14:creationId xmlns:p14="http://schemas.microsoft.com/office/powerpoint/2010/main" val="3576093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F0E190C-580A-460F-8655-7F9A9F7D928E}" type="datetimeFigureOut">
              <a:rPr lang="en-GB" smtClean="0"/>
              <a:t>29/06/2017</a:t>
            </a:fld>
            <a:endParaRPr lang="en-GB"/>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GB"/>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B7F2DAF-C83A-4775-B3D7-1091DED8AED3}" type="slidenum">
              <a:rPr lang="en-GB" smtClean="0"/>
              <a:t>‹#›</a:t>
            </a:fld>
            <a:endParaRPr lang="en-GB"/>
          </a:p>
        </p:txBody>
      </p:sp>
    </p:spTree>
    <p:extLst>
      <p:ext uri="{BB962C8B-B14F-4D97-AF65-F5344CB8AC3E}">
        <p14:creationId xmlns:p14="http://schemas.microsoft.com/office/powerpoint/2010/main" val="9894047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err="1"/>
              <a:t>Rayak</a:t>
            </a:r>
            <a:r>
              <a:rPr lang="en-GB" sz="3200" dirty="0"/>
              <a:t> Airbase Eviction response</a:t>
            </a:r>
            <a:br>
              <a:rPr lang="en-GB" sz="3200" dirty="0"/>
            </a:br>
            <a:endParaRPr lang="en-GB" dirty="0"/>
          </a:p>
        </p:txBody>
      </p:sp>
      <p:sp>
        <p:nvSpPr>
          <p:cNvPr id="3" name="Subtitle 2"/>
          <p:cNvSpPr>
            <a:spLocks noGrp="1"/>
          </p:cNvSpPr>
          <p:nvPr>
            <p:ph type="subTitle" idx="1"/>
          </p:nvPr>
        </p:nvSpPr>
        <p:spPr>
          <a:xfrm>
            <a:off x="2692398" y="2761488"/>
            <a:ext cx="6815669" cy="2216911"/>
          </a:xfrm>
        </p:spPr>
        <p:txBody>
          <a:bodyPr>
            <a:normAutofit lnSpcReduction="10000"/>
          </a:bodyPr>
          <a:lstStyle/>
          <a:p>
            <a:r>
              <a:rPr lang="en-US" sz="3200" dirty="0"/>
              <a:t>Health Sector</a:t>
            </a:r>
            <a:r>
              <a:rPr lang="en-GB" dirty="0"/>
              <a:t/>
            </a:r>
            <a:br>
              <a:rPr lang="en-GB" dirty="0"/>
            </a:br>
            <a:endParaRPr lang="en-US" dirty="0" smtClean="0"/>
          </a:p>
          <a:p>
            <a:endParaRPr lang="en-US" dirty="0"/>
          </a:p>
          <a:p>
            <a:r>
              <a:rPr lang="en-US" dirty="0" smtClean="0"/>
              <a:t>                                                          </a:t>
            </a:r>
          </a:p>
          <a:p>
            <a:pPr algn="r"/>
            <a:r>
              <a:rPr lang="en-US" dirty="0" smtClean="0"/>
              <a:t>June 29</a:t>
            </a:r>
            <a:r>
              <a:rPr lang="en-US" baseline="30000" dirty="0" smtClean="0"/>
              <a:t>th</a:t>
            </a:r>
            <a:r>
              <a:rPr lang="en-US" dirty="0" smtClean="0"/>
              <a:t>, 2017</a:t>
            </a:r>
            <a:endParaRPr lang="en-GB" dirty="0"/>
          </a:p>
        </p:txBody>
      </p:sp>
      <p:pic>
        <p:nvPicPr>
          <p:cNvPr id="2050"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0553" y="13978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4831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									</a:t>
            </a:r>
          </a:p>
          <a:p>
            <a:pPr marL="0" indent="0" algn="ctr">
              <a:buNone/>
            </a:pPr>
            <a:r>
              <a:rPr lang="en-US" sz="4000" b="1" dirty="0" smtClean="0">
                <a:solidFill>
                  <a:srgbClr val="FF0000"/>
                </a:solidFill>
              </a:rPr>
              <a:t>Thank you</a:t>
            </a:r>
            <a:endParaRPr lang="en-GB" sz="4000" b="1" dirty="0">
              <a:solidFill>
                <a:srgbClr val="FF0000"/>
              </a:solidFill>
            </a:endParaRPr>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8435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8321" y="1489433"/>
            <a:ext cx="9601196" cy="1303867"/>
          </a:xfrm>
        </p:spPr>
        <p:txBody>
          <a:bodyPr/>
          <a:lstStyle/>
          <a:p>
            <a:r>
              <a:rPr lang="en-GB" dirty="0" smtClean="0"/>
              <a:t>Response </a:t>
            </a:r>
            <a:r>
              <a:rPr lang="en-GB" dirty="0"/>
              <a:t>action to date</a:t>
            </a:r>
          </a:p>
        </p:txBody>
      </p:sp>
      <p:sp>
        <p:nvSpPr>
          <p:cNvPr id="3" name="Content Placeholder 2"/>
          <p:cNvSpPr>
            <a:spLocks noGrp="1"/>
          </p:cNvSpPr>
          <p:nvPr>
            <p:ph idx="1"/>
          </p:nvPr>
        </p:nvSpPr>
        <p:spPr/>
        <p:txBody>
          <a:bodyPr>
            <a:normAutofit fontScale="85000" lnSpcReduction="20000"/>
          </a:bodyPr>
          <a:lstStyle/>
          <a:p>
            <a:endParaRPr lang="en-US" dirty="0" smtClean="0"/>
          </a:p>
          <a:p>
            <a:r>
              <a:rPr lang="en-US" dirty="0" smtClean="0"/>
              <a:t>All </a:t>
            </a:r>
            <a:r>
              <a:rPr lang="en-US" dirty="0"/>
              <a:t>NGOs supporting </a:t>
            </a:r>
            <a:r>
              <a:rPr lang="en-US" dirty="0" smtClean="0"/>
              <a:t>PHCs in the destination areas are </a:t>
            </a:r>
            <a:r>
              <a:rPr lang="en-US" dirty="0"/>
              <a:t>observing the capacity of the centers to absorb more patients</a:t>
            </a:r>
            <a:r>
              <a:rPr lang="en-US" dirty="0" smtClean="0"/>
              <a:t>;</a:t>
            </a:r>
          </a:p>
          <a:p>
            <a:r>
              <a:rPr lang="en-GB" dirty="0"/>
              <a:t>Health frontline staff  and Health outreach volunteers are monitoring the health situation and the </a:t>
            </a:r>
            <a:r>
              <a:rPr lang="en-GB" dirty="0" smtClean="0"/>
              <a:t>environmental </a:t>
            </a:r>
            <a:r>
              <a:rPr lang="en-GB" dirty="0"/>
              <a:t>health </a:t>
            </a:r>
            <a:r>
              <a:rPr lang="en-GB" dirty="0" smtClean="0"/>
              <a:t>aspects;</a:t>
            </a:r>
            <a:endParaRPr lang="en-US" dirty="0" smtClean="0"/>
          </a:p>
          <a:p>
            <a:r>
              <a:rPr lang="en-US" dirty="0" smtClean="0"/>
              <a:t>Brochures </a:t>
            </a:r>
            <a:r>
              <a:rPr lang="en-US" dirty="0"/>
              <a:t>on access to health services</a:t>
            </a:r>
            <a:r>
              <a:rPr lang="en-US" dirty="0" smtClean="0"/>
              <a:t> distributed by front line staff, OVs;</a:t>
            </a:r>
          </a:p>
          <a:p>
            <a:r>
              <a:rPr lang="en-GB" dirty="0" smtClean="0"/>
              <a:t>MTI </a:t>
            </a:r>
            <a:r>
              <a:rPr lang="en-GB" dirty="0"/>
              <a:t>had provided the ROV leaders with the eviction hotline to communicate eviction messages and destinations. </a:t>
            </a:r>
            <a:r>
              <a:rPr lang="en-GB" dirty="0" smtClean="0"/>
              <a:t>Concerning </a:t>
            </a:r>
            <a:r>
              <a:rPr lang="en-GB" dirty="0"/>
              <a:t>the </a:t>
            </a:r>
            <a:r>
              <a:rPr lang="en-GB" dirty="0" smtClean="0"/>
              <a:t>supported Youth PHC in </a:t>
            </a:r>
            <a:r>
              <a:rPr lang="en-GB" dirty="0" err="1" smtClean="0"/>
              <a:t>Saadnayel</a:t>
            </a:r>
            <a:r>
              <a:rPr lang="en-GB" dirty="0" smtClean="0"/>
              <a:t>, a bit increase in the number of patients supported in May</a:t>
            </a:r>
            <a:r>
              <a:rPr lang="en-GB" dirty="0"/>
              <a:t> compared to the month of April. ROVs (destination areas) are all informed to report new families arrivals</a:t>
            </a:r>
            <a:r>
              <a:rPr lang="en-GB" dirty="0" smtClean="0"/>
              <a:t>.</a:t>
            </a:r>
            <a:endParaRPr lang="en-GB" dirty="0"/>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0880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3"/>
            <a:ext cx="9601196" cy="864956"/>
          </a:xfrm>
        </p:spPr>
        <p:txBody>
          <a:bodyPr>
            <a:normAutofit fontScale="90000"/>
          </a:bodyPr>
          <a:lstStyle/>
          <a:p>
            <a:r>
              <a:rPr lang="en-GB" dirty="0"/>
              <a:t>Response action to </a:t>
            </a:r>
            <a:r>
              <a:rPr lang="en-GB" dirty="0" smtClean="0"/>
              <a:t>date</a:t>
            </a:r>
            <a:br>
              <a:rPr lang="en-GB" dirty="0" smtClean="0"/>
            </a:br>
            <a:endParaRPr lang="en-GB" dirty="0"/>
          </a:p>
        </p:txBody>
      </p:sp>
      <p:sp>
        <p:nvSpPr>
          <p:cNvPr id="3" name="Content Placeholder 2"/>
          <p:cNvSpPr>
            <a:spLocks noGrp="1"/>
          </p:cNvSpPr>
          <p:nvPr>
            <p:ph idx="1"/>
          </p:nvPr>
        </p:nvSpPr>
        <p:spPr>
          <a:xfrm>
            <a:off x="1295401" y="2496312"/>
            <a:ext cx="9601196" cy="3379556"/>
          </a:xfrm>
        </p:spPr>
        <p:txBody>
          <a:bodyPr>
            <a:normAutofit/>
          </a:bodyPr>
          <a:lstStyle/>
          <a:p>
            <a:r>
              <a:rPr lang="en-US" dirty="0" err="1"/>
              <a:t>Humedica</a:t>
            </a:r>
            <a:r>
              <a:rPr lang="en-US" dirty="0"/>
              <a:t>: Ready to respond to any referral </a:t>
            </a:r>
            <a:r>
              <a:rPr lang="en-GB" dirty="0"/>
              <a:t>or concerns related to the evictions</a:t>
            </a:r>
            <a:r>
              <a:rPr lang="en-US" dirty="0"/>
              <a:t>;</a:t>
            </a:r>
          </a:p>
          <a:p>
            <a:r>
              <a:rPr lang="en-US" dirty="0" err="1" smtClean="0"/>
              <a:t>Medair’s</a:t>
            </a:r>
            <a:r>
              <a:rPr lang="en-US" dirty="0"/>
              <a:t> </a:t>
            </a:r>
            <a:r>
              <a:rPr lang="en-US" dirty="0" smtClean="0"/>
              <a:t> </a:t>
            </a:r>
            <a:r>
              <a:rPr lang="en-US" dirty="0"/>
              <a:t>health community teams and OVs participated </a:t>
            </a:r>
            <a:r>
              <a:rPr lang="en-US" dirty="0" smtClean="0"/>
              <a:t>in the monitoring of the health situation and information sharing on the access to health services. Moreover they are supporting in disseminating the hotline for the affected population, checking if new comers in the destination sites and </a:t>
            </a:r>
            <a:r>
              <a:rPr lang="en-US" dirty="0"/>
              <a:t>if any informal settlement is partially or completely evicted </a:t>
            </a:r>
            <a:r>
              <a:rPr lang="en-US" dirty="0" smtClean="0"/>
              <a:t> and reporting back to UNHCR.</a:t>
            </a:r>
            <a:endParaRPr lang="en-GB" dirty="0"/>
          </a:p>
          <a:p>
            <a:pPr lvl="0"/>
            <a:endParaRPr lang="en-GB" dirty="0"/>
          </a:p>
        </p:txBody>
      </p:sp>
    </p:spTree>
    <p:extLst>
      <p:ext uri="{BB962C8B-B14F-4D97-AF65-F5344CB8AC3E}">
        <p14:creationId xmlns:p14="http://schemas.microsoft.com/office/powerpoint/2010/main" val="11944337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8321" y="1489433"/>
            <a:ext cx="9601196" cy="1303867"/>
          </a:xfrm>
        </p:spPr>
        <p:txBody>
          <a:bodyPr>
            <a:normAutofit fontScale="90000"/>
          </a:bodyPr>
          <a:lstStyle/>
          <a:p>
            <a:r>
              <a:rPr lang="en-GB" dirty="0"/>
              <a:t>F</a:t>
            </a:r>
            <a:r>
              <a:rPr lang="en-GB" dirty="0" smtClean="0"/>
              <a:t>indings from </a:t>
            </a:r>
            <a:r>
              <a:rPr lang="en-GB" dirty="0"/>
              <a:t>the inter-sector needs </a:t>
            </a:r>
            <a:r>
              <a:rPr lang="en-GB" dirty="0" smtClean="0"/>
              <a:t>assessment</a:t>
            </a:r>
            <a:r>
              <a:rPr lang="en-GB" dirty="0"/>
              <a:t/>
            </a:r>
            <a:br>
              <a:rPr lang="en-GB" dirty="0"/>
            </a:br>
            <a:endParaRPr lang="en-GB" dirty="0"/>
          </a:p>
        </p:txBody>
      </p:sp>
      <p:sp>
        <p:nvSpPr>
          <p:cNvPr id="3" name="Content Placeholder 2"/>
          <p:cNvSpPr>
            <a:spLocks noGrp="1"/>
          </p:cNvSpPr>
          <p:nvPr>
            <p:ph idx="1"/>
          </p:nvPr>
        </p:nvSpPr>
        <p:spPr/>
        <p:txBody>
          <a:bodyPr/>
          <a:lstStyle/>
          <a:p>
            <a:pPr marL="0" indent="0">
              <a:buNone/>
            </a:pPr>
            <a:r>
              <a:rPr lang="en-US" dirty="0"/>
              <a:t>In both areas where interviews happened (Zahle and </a:t>
            </a:r>
            <a:r>
              <a:rPr lang="en-US" dirty="0" err="1"/>
              <a:t>Baalbeck</a:t>
            </a:r>
            <a:r>
              <a:rPr lang="en-US" dirty="0"/>
              <a:t>) and in reference to residents accommodated in both IS and Substandard buildings, only 42.47% responded accessing easily PHC and 32.82% accessing easily hospitals. The main obstacles listed were distance (45.95%) and transportation costs (46.72%). It worth to mention that 1.93% don’t know where to access a PHC and 4.63% don t know where to access hospitals in these areas.</a:t>
            </a:r>
            <a:endParaRPr lang="en-GB" dirty="0"/>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5208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6609" y="1004801"/>
            <a:ext cx="9601196" cy="1303867"/>
          </a:xfrm>
        </p:spPr>
        <p:txBody>
          <a:bodyPr>
            <a:normAutofit fontScale="90000"/>
          </a:bodyPr>
          <a:lstStyle/>
          <a:p>
            <a:r>
              <a:rPr lang="en-GB" dirty="0"/>
              <a:t>Findings from the inter-sector needs assessment</a:t>
            </a:r>
          </a:p>
        </p:txBody>
      </p:sp>
      <p:sp>
        <p:nvSpPr>
          <p:cNvPr id="3" name="Content Placeholder 2"/>
          <p:cNvSpPr>
            <a:spLocks noGrp="1"/>
          </p:cNvSpPr>
          <p:nvPr>
            <p:ph idx="1"/>
          </p:nvPr>
        </p:nvSpPr>
        <p:spPr/>
        <p:txBody>
          <a:bodyPr>
            <a:normAutofit fontScale="85000" lnSpcReduction="10000"/>
          </a:bodyPr>
          <a:lstStyle/>
          <a:p>
            <a:r>
              <a:rPr lang="en-US" dirty="0"/>
              <a:t>In </a:t>
            </a:r>
            <a:r>
              <a:rPr lang="en-US" dirty="0" err="1"/>
              <a:t>Baalbeck</a:t>
            </a:r>
            <a:r>
              <a:rPr lang="en-US" dirty="0"/>
              <a:t> area (36 interviews/259) and for residents accommodated in both IS+ Substandard buildings, the findings are as following:</a:t>
            </a:r>
            <a:endParaRPr lang="en-GB" dirty="0"/>
          </a:p>
          <a:p>
            <a:pPr lvl="0"/>
            <a:r>
              <a:rPr lang="en-US" dirty="0"/>
              <a:t>47.22% access easily PHC and 27.78% access easily hospitals; noting that access to PHC among refugees accommodated in substandard buildings decreases to 25%;</a:t>
            </a:r>
            <a:endParaRPr lang="en-GB" dirty="0"/>
          </a:p>
          <a:p>
            <a:pPr lvl="0"/>
            <a:r>
              <a:rPr lang="en-US" dirty="0"/>
              <a:t>Only 8.33% don t know where to access hospitals; to note that the % decreases to 3.57% for refugees living in ISs and it is higher within refugees accommodated in substandard buildings whereby 25% don’t know where to access hospitals;</a:t>
            </a:r>
            <a:endParaRPr lang="en-GB" dirty="0"/>
          </a:p>
          <a:p>
            <a:r>
              <a:rPr lang="en-US" dirty="0"/>
              <a:t>Main obstacles: distance (58.33%) transportation costs (25%), fees doctor visit (8.33%), cost of drugs/treatment (5.56%). Refugees accommodated in substandard buildings raised no issues in reference to obstacles related to doctors’ fees and cost of treatment/drugs</a:t>
            </a:r>
            <a:endParaRPr lang="en-GB" dirty="0"/>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4463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8321" y="1050521"/>
            <a:ext cx="9601196" cy="1303867"/>
          </a:xfrm>
        </p:spPr>
        <p:txBody>
          <a:bodyPr>
            <a:normAutofit fontScale="90000"/>
          </a:bodyPr>
          <a:lstStyle/>
          <a:p>
            <a:r>
              <a:rPr lang="en-GB" dirty="0"/>
              <a:t>Findings from the inter-sector needs assessment</a:t>
            </a:r>
          </a:p>
        </p:txBody>
      </p:sp>
      <p:sp>
        <p:nvSpPr>
          <p:cNvPr id="3" name="Content Placeholder 2"/>
          <p:cNvSpPr>
            <a:spLocks noGrp="1"/>
          </p:cNvSpPr>
          <p:nvPr>
            <p:ph idx="1"/>
          </p:nvPr>
        </p:nvSpPr>
        <p:spPr/>
        <p:txBody>
          <a:bodyPr>
            <a:normAutofit fontScale="85000" lnSpcReduction="20000"/>
          </a:bodyPr>
          <a:lstStyle/>
          <a:p>
            <a:r>
              <a:rPr lang="en-US" dirty="0"/>
              <a:t>In Zahle area (223 interviews/259) and for residents accommodated in both IS+ Substandard buildings, the findings are as following:</a:t>
            </a:r>
            <a:endParaRPr lang="en-GB" dirty="0"/>
          </a:p>
          <a:p>
            <a:pPr lvl="0"/>
            <a:r>
              <a:rPr lang="en-US" dirty="0"/>
              <a:t>41.70% access easily PHC and 33.63% access easily hospitals; To note that access of refuges accommodated in substandard buildings is better for PHC and Hospitals (68.75% for both);</a:t>
            </a:r>
            <a:endParaRPr lang="en-GB" dirty="0"/>
          </a:p>
          <a:p>
            <a:pPr lvl="0"/>
            <a:r>
              <a:rPr lang="en-US" dirty="0"/>
              <a:t>Only 4.04% don t know where to access </a:t>
            </a:r>
            <a:r>
              <a:rPr lang="en-US" dirty="0" err="1"/>
              <a:t>hosp</a:t>
            </a:r>
            <a:r>
              <a:rPr lang="en-US" dirty="0"/>
              <a:t>, and 2.24% don’t know where to access to PHC</a:t>
            </a:r>
            <a:endParaRPr lang="en-GB" dirty="0"/>
          </a:p>
          <a:p>
            <a:pPr lvl="0"/>
            <a:r>
              <a:rPr lang="en-US" dirty="0"/>
              <a:t>Main obstacles: distance (43.95%), transportation costs (50.22%),fees doctor visit (7.62%), cost of drugs/treatment (5.83%). Refuges accommodated in substandard buildings mentioned lower % of obstacles for transportation, distance and cost of treatment than the one accommodated in IS but included a factor of non-acceptance (6.25%)</a:t>
            </a:r>
            <a:endParaRPr lang="en-GB" dirty="0"/>
          </a:p>
          <a:p>
            <a:pPr marL="0" indent="0">
              <a:buNone/>
            </a:pPr>
            <a:endParaRPr lang="en-GB" dirty="0"/>
          </a:p>
          <a:p>
            <a:endParaRPr lang="en-GB" dirty="0"/>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76695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8321" y="1050521"/>
            <a:ext cx="9601196" cy="1303867"/>
          </a:xfrm>
        </p:spPr>
        <p:txBody>
          <a:bodyPr>
            <a:normAutofit fontScale="90000"/>
          </a:bodyPr>
          <a:lstStyle/>
          <a:p>
            <a:r>
              <a:rPr lang="en-GB" dirty="0"/>
              <a:t>Findings from the inter-sector needs assessment</a:t>
            </a:r>
          </a:p>
        </p:txBody>
      </p:sp>
      <p:sp>
        <p:nvSpPr>
          <p:cNvPr id="3" name="Content Placeholder 2"/>
          <p:cNvSpPr>
            <a:spLocks noGrp="1"/>
          </p:cNvSpPr>
          <p:nvPr>
            <p:ph idx="1"/>
          </p:nvPr>
        </p:nvSpPr>
        <p:spPr/>
        <p:txBody>
          <a:bodyPr>
            <a:normAutofit fontScale="92500" lnSpcReduction="20000"/>
          </a:bodyPr>
          <a:lstStyle/>
          <a:p>
            <a:r>
              <a:rPr lang="en-US" dirty="0"/>
              <a:t>Correlation between </a:t>
            </a:r>
            <a:r>
              <a:rPr lang="en-US" dirty="0" smtClean="0"/>
              <a:t>regions </a:t>
            </a:r>
            <a:r>
              <a:rPr lang="en-US" dirty="0"/>
              <a:t>and issue of accessibility </a:t>
            </a:r>
            <a:r>
              <a:rPr lang="en-US" dirty="0" smtClean="0"/>
              <a:t>to PHCs:</a:t>
            </a:r>
            <a:endParaRPr lang="en-GB" sz="2800" dirty="0"/>
          </a:p>
          <a:p>
            <a:pPr lvl="0"/>
            <a:r>
              <a:rPr lang="en-US" dirty="0"/>
              <a:t>Access to PHC (hard, very hard, don’t know): N=89</a:t>
            </a:r>
            <a:endParaRPr lang="en-GB" sz="2800" dirty="0"/>
          </a:p>
          <a:p>
            <a:pPr lvl="1"/>
            <a:r>
              <a:rPr lang="en-US" dirty="0"/>
              <a:t>62.92% in </a:t>
            </a:r>
            <a:r>
              <a:rPr lang="en-US" dirty="0" err="1"/>
              <a:t>Dalhamiyeh-Zahleh</a:t>
            </a:r>
            <a:r>
              <a:rPr lang="en-US" dirty="0"/>
              <a:t> (n=56)</a:t>
            </a:r>
            <a:endParaRPr lang="en-GB" sz="2400" dirty="0"/>
          </a:p>
          <a:p>
            <a:pPr lvl="1"/>
            <a:r>
              <a:rPr lang="en-US" dirty="0"/>
              <a:t>15.7% in Bar Elias (n=14)</a:t>
            </a:r>
            <a:endParaRPr lang="en-GB" sz="2400" dirty="0"/>
          </a:p>
          <a:p>
            <a:pPr lvl="1"/>
            <a:r>
              <a:rPr lang="en-US" dirty="0"/>
              <a:t>7.8% in </a:t>
            </a:r>
            <a:r>
              <a:rPr lang="en-US" dirty="0" err="1"/>
              <a:t>Terbol</a:t>
            </a:r>
            <a:r>
              <a:rPr lang="en-US" dirty="0"/>
              <a:t> (n=7)</a:t>
            </a:r>
            <a:endParaRPr lang="en-GB" sz="2400" dirty="0"/>
          </a:p>
          <a:p>
            <a:r>
              <a:rPr lang="en-US" dirty="0" smtClean="0"/>
              <a:t>Could </a:t>
            </a:r>
            <a:r>
              <a:rPr lang="en-US" dirty="0"/>
              <a:t>be that the participants mainly were selected in both </a:t>
            </a:r>
            <a:r>
              <a:rPr lang="en-US" dirty="0" smtClean="0"/>
              <a:t>areas</a:t>
            </a:r>
            <a:endParaRPr lang="en-GB" sz="2800" dirty="0"/>
          </a:p>
          <a:p>
            <a:r>
              <a:rPr lang="en-US" dirty="0"/>
              <a:t>The others are from </a:t>
            </a:r>
            <a:r>
              <a:rPr lang="en-US" dirty="0" err="1"/>
              <a:t>Taybeh</a:t>
            </a:r>
            <a:r>
              <a:rPr lang="en-US" dirty="0"/>
              <a:t> </a:t>
            </a:r>
            <a:r>
              <a:rPr lang="en-US" dirty="0" err="1"/>
              <a:t>Baalbeck</a:t>
            </a:r>
            <a:r>
              <a:rPr lang="en-US" dirty="0"/>
              <a:t> n=2, </a:t>
            </a:r>
            <a:r>
              <a:rPr lang="en-US" dirty="0" err="1"/>
              <a:t>Taraya</a:t>
            </a:r>
            <a:r>
              <a:rPr lang="en-US" dirty="0"/>
              <a:t> n= 1, </a:t>
            </a:r>
            <a:r>
              <a:rPr lang="en-US" dirty="0" err="1"/>
              <a:t>Mossaryeh</a:t>
            </a:r>
            <a:r>
              <a:rPr lang="en-US" dirty="0"/>
              <a:t> n=1, </a:t>
            </a:r>
            <a:r>
              <a:rPr lang="en-US" dirty="0" err="1"/>
              <a:t>Seriin</a:t>
            </a:r>
            <a:r>
              <a:rPr lang="en-US" dirty="0"/>
              <a:t> </a:t>
            </a:r>
            <a:r>
              <a:rPr lang="en-US" dirty="0" err="1"/>
              <a:t>Tahta</a:t>
            </a:r>
            <a:r>
              <a:rPr lang="en-US" dirty="0"/>
              <a:t> n=1, </a:t>
            </a:r>
            <a:r>
              <a:rPr lang="en-US" dirty="0" err="1"/>
              <a:t>temnine</a:t>
            </a:r>
            <a:r>
              <a:rPr lang="en-US" dirty="0"/>
              <a:t> </a:t>
            </a:r>
            <a:r>
              <a:rPr lang="en-US" dirty="0" err="1"/>
              <a:t>Fawaa</a:t>
            </a:r>
            <a:r>
              <a:rPr lang="en-US" dirty="0"/>
              <a:t> n= 2, Nabi Chit n=1, </a:t>
            </a:r>
            <a:r>
              <a:rPr lang="en-US" dirty="0" err="1"/>
              <a:t>Ksarnaba</a:t>
            </a:r>
            <a:r>
              <a:rPr lang="en-US" dirty="0"/>
              <a:t> n=2, </a:t>
            </a:r>
            <a:r>
              <a:rPr lang="en-US" dirty="0" err="1"/>
              <a:t>Tamnine</a:t>
            </a:r>
            <a:r>
              <a:rPr lang="en-US" dirty="0"/>
              <a:t> </a:t>
            </a:r>
            <a:r>
              <a:rPr lang="en-US" dirty="0" err="1"/>
              <a:t>Tahta</a:t>
            </a:r>
            <a:r>
              <a:rPr lang="en-US" dirty="0"/>
              <a:t> n=1 and </a:t>
            </a:r>
            <a:r>
              <a:rPr lang="en-US" dirty="0" err="1"/>
              <a:t>Hawch</a:t>
            </a:r>
            <a:r>
              <a:rPr lang="en-US" dirty="0"/>
              <a:t> ref2a n=1)</a:t>
            </a:r>
            <a:endParaRPr lang="en-GB" sz="2800" dirty="0"/>
          </a:p>
          <a:p>
            <a:pPr marL="0" indent="0">
              <a:buNone/>
            </a:pPr>
            <a:endParaRPr lang="en-GB" dirty="0"/>
          </a:p>
          <a:p>
            <a:endParaRPr lang="en-GB" dirty="0"/>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5235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8321" y="1050521"/>
            <a:ext cx="9601196" cy="1303867"/>
          </a:xfrm>
        </p:spPr>
        <p:txBody>
          <a:bodyPr>
            <a:normAutofit fontScale="90000"/>
          </a:bodyPr>
          <a:lstStyle/>
          <a:p>
            <a:r>
              <a:rPr lang="en-GB" dirty="0"/>
              <a:t>Findings from the inter-sector needs assessment</a:t>
            </a:r>
          </a:p>
        </p:txBody>
      </p:sp>
      <p:sp>
        <p:nvSpPr>
          <p:cNvPr id="3" name="Content Placeholder 2"/>
          <p:cNvSpPr>
            <a:spLocks noGrp="1"/>
          </p:cNvSpPr>
          <p:nvPr>
            <p:ph idx="1"/>
          </p:nvPr>
        </p:nvSpPr>
        <p:spPr/>
        <p:txBody>
          <a:bodyPr>
            <a:normAutofit fontScale="70000" lnSpcReduction="20000"/>
          </a:bodyPr>
          <a:lstStyle/>
          <a:p>
            <a:r>
              <a:rPr lang="en-US" dirty="0"/>
              <a:t>Correlation between </a:t>
            </a:r>
            <a:r>
              <a:rPr lang="en-US" dirty="0" smtClean="0"/>
              <a:t>regions </a:t>
            </a:r>
            <a:r>
              <a:rPr lang="en-US" dirty="0"/>
              <a:t>and issue of accessibility </a:t>
            </a:r>
            <a:r>
              <a:rPr lang="en-US" dirty="0" smtClean="0"/>
              <a:t>to hospitals:</a:t>
            </a:r>
          </a:p>
          <a:p>
            <a:pPr lvl="0"/>
            <a:r>
              <a:rPr lang="en-US" sz="2800" dirty="0"/>
              <a:t>Access hard to SHC: N=119</a:t>
            </a:r>
            <a:endParaRPr lang="en-GB" sz="2800" dirty="0"/>
          </a:p>
          <a:p>
            <a:pPr lvl="0"/>
            <a:r>
              <a:rPr lang="en-US" sz="2800" dirty="0"/>
              <a:t>56.3% in </a:t>
            </a:r>
            <a:r>
              <a:rPr lang="en-US" sz="2800" dirty="0" err="1"/>
              <a:t>Dalhamiyeh-Zahleh</a:t>
            </a:r>
            <a:r>
              <a:rPr lang="en-US" sz="2800" dirty="0"/>
              <a:t> (n=67)</a:t>
            </a:r>
            <a:endParaRPr lang="en-GB" sz="2800" dirty="0"/>
          </a:p>
          <a:p>
            <a:pPr lvl="0"/>
            <a:r>
              <a:rPr lang="en-US" sz="2800" dirty="0"/>
              <a:t>15.9% in Bar Elias (n=19)</a:t>
            </a:r>
            <a:endParaRPr lang="en-GB" sz="2800" dirty="0"/>
          </a:p>
          <a:p>
            <a:pPr lvl="0"/>
            <a:r>
              <a:rPr lang="en-US" sz="2800" dirty="0"/>
              <a:t>6.7% in </a:t>
            </a:r>
            <a:r>
              <a:rPr lang="en-US" sz="2800" dirty="0" err="1"/>
              <a:t>Terbol</a:t>
            </a:r>
            <a:r>
              <a:rPr lang="en-US" sz="2800" dirty="0"/>
              <a:t> (n=8)</a:t>
            </a:r>
            <a:endParaRPr lang="en-GB" sz="2800" dirty="0"/>
          </a:p>
          <a:p>
            <a:r>
              <a:rPr lang="en-US" sz="2800" dirty="0" smtClean="0"/>
              <a:t>Could </a:t>
            </a:r>
            <a:r>
              <a:rPr lang="en-US" sz="2800" dirty="0"/>
              <a:t>be that the participants mainly were selected in both </a:t>
            </a:r>
            <a:r>
              <a:rPr lang="en-US" sz="2800" dirty="0" smtClean="0"/>
              <a:t>areas</a:t>
            </a:r>
            <a:endParaRPr lang="en-GB" sz="2800" dirty="0"/>
          </a:p>
          <a:p>
            <a:r>
              <a:rPr lang="en-US" sz="2800" dirty="0"/>
              <a:t> The others are from </a:t>
            </a:r>
            <a:r>
              <a:rPr lang="en-US" sz="2800" dirty="0" err="1"/>
              <a:t>Taybeh</a:t>
            </a:r>
            <a:r>
              <a:rPr lang="en-US" sz="2800" dirty="0"/>
              <a:t> </a:t>
            </a:r>
            <a:r>
              <a:rPr lang="en-US" sz="2800" dirty="0" err="1"/>
              <a:t>Baalbeck</a:t>
            </a:r>
            <a:r>
              <a:rPr lang="en-US" sz="2800" dirty="0"/>
              <a:t> n=2, </a:t>
            </a:r>
            <a:r>
              <a:rPr lang="en-US" sz="2800" dirty="0" err="1"/>
              <a:t>Taraya</a:t>
            </a:r>
            <a:r>
              <a:rPr lang="en-US" sz="2800" dirty="0"/>
              <a:t> n=1, </a:t>
            </a:r>
            <a:r>
              <a:rPr lang="en-US" sz="2800" dirty="0" err="1"/>
              <a:t>Mossaryeh</a:t>
            </a:r>
            <a:r>
              <a:rPr lang="en-US" sz="2800" dirty="0"/>
              <a:t> n=2, </a:t>
            </a:r>
            <a:r>
              <a:rPr lang="en-US" sz="2800" dirty="0" err="1"/>
              <a:t>Seriin</a:t>
            </a:r>
            <a:r>
              <a:rPr lang="en-US" sz="2800" dirty="0"/>
              <a:t> </a:t>
            </a:r>
            <a:r>
              <a:rPr lang="en-US" sz="2800" dirty="0" err="1"/>
              <a:t>Tahta</a:t>
            </a:r>
            <a:r>
              <a:rPr lang="en-US" sz="2800" dirty="0"/>
              <a:t> n=1, </a:t>
            </a:r>
            <a:r>
              <a:rPr lang="en-US" sz="2800" dirty="0" err="1"/>
              <a:t>temnine</a:t>
            </a:r>
            <a:r>
              <a:rPr lang="en-US" sz="2800" dirty="0"/>
              <a:t> </a:t>
            </a:r>
            <a:r>
              <a:rPr lang="en-US" sz="2800" dirty="0" err="1"/>
              <a:t>Fawaa</a:t>
            </a:r>
            <a:r>
              <a:rPr lang="en-US" sz="2800" dirty="0"/>
              <a:t> n=4, Nabi Chit n=1, </a:t>
            </a:r>
            <a:r>
              <a:rPr lang="en-US" sz="2800" dirty="0" err="1"/>
              <a:t>Ksarnaba</a:t>
            </a:r>
            <a:r>
              <a:rPr lang="en-US" sz="2800" dirty="0"/>
              <a:t> n=6, </a:t>
            </a:r>
            <a:r>
              <a:rPr lang="en-US" sz="2800" dirty="0" err="1"/>
              <a:t>Tamnine</a:t>
            </a:r>
            <a:r>
              <a:rPr lang="en-US" sz="2800" dirty="0"/>
              <a:t> </a:t>
            </a:r>
            <a:r>
              <a:rPr lang="en-US" sz="2800" dirty="0" err="1"/>
              <a:t>Tahta</a:t>
            </a:r>
            <a:r>
              <a:rPr lang="en-US" sz="2800" dirty="0"/>
              <a:t> n=2,  </a:t>
            </a:r>
            <a:r>
              <a:rPr lang="en-US" sz="2800" dirty="0" err="1"/>
              <a:t>Hawch</a:t>
            </a:r>
            <a:r>
              <a:rPr lang="en-US" sz="2800" dirty="0"/>
              <a:t> ref2a n=1, </a:t>
            </a:r>
            <a:r>
              <a:rPr lang="en-US" sz="2800" dirty="0" err="1"/>
              <a:t>Chaat</a:t>
            </a:r>
            <a:r>
              <a:rPr lang="en-US" sz="2800" dirty="0"/>
              <a:t> n=1, Ain </a:t>
            </a:r>
            <a:r>
              <a:rPr lang="en-US" sz="2800" dirty="0" err="1"/>
              <a:t>Kfarzabad</a:t>
            </a:r>
            <a:r>
              <a:rPr lang="en-US" sz="2800" dirty="0"/>
              <a:t> n=1, </a:t>
            </a:r>
            <a:r>
              <a:rPr lang="en-US" sz="2800" dirty="0" err="1"/>
              <a:t>Anjar</a:t>
            </a:r>
            <a:r>
              <a:rPr lang="en-US" sz="2800" dirty="0"/>
              <a:t> </a:t>
            </a:r>
            <a:r>
              <a:rPr lang="en-US" sz="2800" dirty="0" err="1"/>
              <a:t>Hawch</a:t>
            </a:r>
            <a:r>
              <a:rPr lang="en-US" sz="2800" dirty="0"/>
              <a:t> Moussa n=2, and </a:t>
            </a:r>
            <a:r>
              <a:rPr lang="en-US" sz="2800" dirty="0" err="1"/>
              <a:t>Taanayel</a:t>
            </a:r>
            <a:r>
              <a:rPr lang="en-US" sz="2800" dirty="0"/>
              <a:t> n=1)</a:t>
            </a:r>
            <a:endParaRPr lang="en-GB" sz="2800" dirty="0"/>
          </a:p>
          <a:p>
            <a:endParaRPr lang="en-GB" sz="2800" dirty="0"/>
          </a:p>
          <a:p>
            <a:endParaRPr lang="en-GB" dirty="0"/>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96797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8321" y="1489433"/>
            <a:ext cx="9601196" cy="1303867"/>
          </a:xfrm>
        </p:spPr>
        <p:txBody>
          <a:bodyPr>
            <a:normAutofit fontScale="90000"/>
          </a:bodyPr>
          <a:lstStyle/>
          <a:p>
            <a:r>
              <a:rPr lang="en-GB" dirty="0" smtClean="0"/>
              <a:t> Envisioned </a:t>
            </a:r>
            <a:r>
              <a:rPr lang="en-GB" dirty="0"/>
              <a:t>changes in the sector’s </a:t>
            </a:r>
            <a:r>
              <a:rPr lang="en-GB" dirty="0" err="1"/>
              <a:t>Riyak</a:t>
            </a:r>
            <a:r>
              <a:rPr lang="en-GB" dirty="0"/>
              <a:t> response action </a:t>
            </a:r>
            <a:r>
              <a:rPr lang="en-GB" dirty="0" smtClean="0"/>
              <a:t>plan</a:t>
            </a:r>
            <a:r>
              <a:rPr lang="en-GB" dirty="0"/>
              <a:t/>
            </a:r>
            <a:br>
              <a:rPr lang="en-GB" dirty="0"/>
            </a:br>
            <a:endParaRPr lang="en-GB" dirty="0"/>
          </a:p>
        </p:txBody>
      </p:sp>
      <p:sp>
        <p:nvSpPr>
          <p:cNvPr id="3" name="Content Placeholder 2"/>
          <p:cNvSpPr>
            <a:spLocks noGrp="1"/>
          </p:cNvSpPr>
          <p:nvPr>
            <p:ph idx="1"/>
          </p:nvPr>
        </p:nvSpPr>
        <p:spPr/>
        <p:txBody>
          <a:bodyPr>
            <a:normAutofit fontScale="70000" lnSpcReduction="20000"/>
          </a:bodyPr>
          <a:lstStyle/>
          <a:p>
            <a:r>
              <a:rPr lang="en-GB" dirty="0"/>
              <a:t>Medical Mobile Units to be dispatched based on the </a:t>
            </a:r>
            <a:r>
              <a:rPr lang="en-GB" dirty="0" smtClean="0"/>
              <a:t>calculation of the distance from the IS to the supported health centres;</a:t>
            </a:r>
          </a:p>
          <a:p>
            <a:r>
              <a:rPr lang="en-GB" dirty="0" smtClean="0"/>
              <a:t>Enhancing the information sharing on the access to health services;</a:t>
            </a:r>
          </a:p>
          <a:p>
            <a:r>
              <a:rPr lang="en-GB" dirty="0" smtClean="0"/>
              <a:t>Enhancing the community surveillance and the reporting of communicable diseases;</a:t>
            </a:r>
          </a:p>
          <a:p>
            <a:r>
              <a:rPr lang="en-US" dirty="0" smtClean="0"/>
              <a:t>Keep on monitoring the health centers capacities in the destination areas;</a:t>
            </a:r>
          </a:p>
          <a:p>
            <a:r>
              <a:rPr lang="en-GB" dirty="0" smtClean="0"/>
              <a:t>Monitoring the </a:t>
            </a:r>
            <a:r>
              <a:rPr lang="en-GB" dirty="0"/>
              <a:t>Economical loss impact on the health spending by the refugees and their ability to cover both Primary and secondary health care refugee’s financial </a:t>
            </a:r>
            <a:r>
              <a:rPr lang="en-GB" dirty="0" smtClean="0"/>
              <a:t>sharing cost;</a:t>
            </a:r>
            <a:endParaRPr lang="en-US" dirty="0" smtClean="0"/>
          </a:p>
          <a:p>
            <a:r>
              <a:rPr lang="en-US" dirty="0" smtClean="0"/>
              <a:t>Dispatching MMUs to respond to potential health events/outbreaks;</a:t>
            </a:r>
            <a:endParaRPr lang="en-GB" dirty="0" smtClean="0"/>
          </a:p>
          <a:p>
            <a:r>
              <a:rPr lang="en-US" dirty="0" smtClean="0"/>
              <a:t>Cross </a:t>
            </a:r>
            <a:r>
              <a:rPr lang="en-US" dirty="0"/>
              <a:t>cutting with other sectors</a:t>
            </a:r>
            <a:r>
              <a:rPr lang="en-US" dirty="0" smtClean="0"/>
              <a:t>:</a:t>
            </a:r>
          </a:p>
          <a:p>
            <a:pPr marL="0" indent="0">
              <a:buNone/>
            </a:pPr>
            <a:r>
              <a:rPr lang="en-US" dirty="0" smtClean="0"/>
              <a:t>*Cash assistance for severely vulnerable </a:t>
            </a:r>
            <a:endParaRPr lang="en-GB" dirty="0"/>
          </a:p>
        </p:txBody>
      </p:sp>
      <p:pic>
        <p:nvPicPr>
          <p:cNvPr id="5" name="Picture 1" descr="Description: UNHCR-25x50-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3" y="483433"/>
            <a:ext cx="947862" cy="13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66093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862</TotalTime>
  <Words>756</Words>
  <Application>Microsoft Office PowerPoint</Application>
  <PresentationFormat>Widescreen</PresentationFormat>
  <Paragraphs>53</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Garamond</vt:lpstr>
      <vt:lpstr>Organic</vt:lpstr>
      <vt:lpstr>Rayak Airbase Eviction response </vt:lpstr>
      <vt:lpstr>Response action to date</vt:lpstr>
      <vt:lpstr>Response action to date </vt:lpstr>
      <vt:lpstr>Findings from the inter-sector needs assessment </vt:lpstr>
      <vt:lpstr>Findings from the inter-sector needs assessment</vt:lpstr>
      <vt:lpstr>Findings from the inter-sector needs assessment</vt:lpstr>
      <vt:lpstr>Findings from the inter-sector needs assessment</vt:lpstr>
      <vt:lpstr>Findings from the inter-sector needs assessment</vt:lpstr>
      <vt:lpstr> Envisioned changes in the sector’s Riyak response action plan </vt:lpstr>
      <vt:lpstr>PowerPoint Presentation</vt:lpstr>
    </vt:vector>
  </TitlesOfParts>
  <Company>UNHCR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Sector</dc:title>
  <dc:creator>Mona Kiwan</dc:creator>
  <cp:lastModifiedBy>Mona Kiwan</cp:lastModifiedBy>
  <cp:revision>27</cp:revision>
  <dcterms:created xsi:type="dcterms:W3CDTF">2017-06-28T06:59:32Z</dcterms:created>
  <dcterms:modified xsi:type="dcterms:W3CDTF">2017-06-29T05:32:31Z</dcterms:modified>
</cp:coreProperties>
</file>